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ac.nowcoder.com/acm/problem/50449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luogu.com.cn/problem/P3374" TargetMode="External"/><Relationship Id="rId3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luogu.com.cn/problem/P3372" TargetMode="External"/><Relationship Id="rId3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luogu.com.cn/problem/P3378" TargetMode="External"/><Relationship Id="rId3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luogu.com.cn/problem/P5788" TargetMode="External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数据结构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数据结构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简单分析，我们不难发现，每一个可能是答案的长方形，…"/>
          <p:cNvSpPr txBox="1"/>
          <p:nvPr/>
        </p:nvSpPr>
        <p:spPr>
          <a:xfrm>
            <a:off x="2404457" y="1357835"/>
            <a:ext cx="20002501" cy="24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5800"/>
            </a:pPr>
            <a:r>
              <a:t>        简单分析，我们不难发现，每一个可能是答案的长方形，</a:t>
            </a:r>
          </a:p>
          <a:p>
            <a:pPr algn="l" defTabSz="2438400">
              <a:spcBef>
                <a:spcPts val="2400"/>
              </a:spcBef>
              <a:defRPr sz="5800"/>
            </a:pPr>
            <a:r>
              <a:t>他的高度必然是他所包含的列中最矮的一列的高度</a:t>
            </a:r>
          </a:p>
        </p:txBody>
      </p:sp>
      <p:sp>
        <p:nvSpPr>
          <p:cNvPr id="213" name="那么，我们枚举每一列，将当前列的高度设为矩阵的高度…"/>
          <p:cNvSpPr txBox="1"/>
          <p:nvPr/>
        </p:nvSpPr>
        <p:spPr>
          <a:xfrm>
            <a:off x="1865900" y="5188624"/>
            <a:ext cx="20002501" cy="5169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5800"/>
            </a:pPr>
            <a:r>
              <a:t>        那么，我们枚举每一列，将当前列的高度设为矩阵的高度</a:t>
            </a:r>
          </a:p>
          <a:p>
            <a:pPr algn="l" defTabSz="2438400">
              <a:spcBef>
                <a:spcPts val="2400"/>
              </a:spcBef>
              <a:defRPr sz="5800"/>
            </a:pPr>
            <a:r>
              <a:t>我们再判断往左最多能走几列，往右走最多能走几列，那么</a:t>
            </a:r>
          </a:p>
          <a:p>
            <a:pPr algn="l" defTabSz="2438400">
              <a:spcBef>
                <a:spcPts val="2400"/>
              </a:spcBef>
              <a:defRPr sz="5800"/>
            </a:pPr>
            <a:r>
              <a:t>当前最大长方形的面积就是（左右能走距离和 + 1）乘以 当</a:t>
            </a:r>
          </a:p>
          <a:p>
            <a:pPr algn="l" defTabSz="2438400">
              <a:spcBef>
                <a:spcPts val="2400"/>
              </a:spcBef>
              <a:defRPr sz="5800"/>
            </a:pPr>
            <a:r>
              <a:t>前列高，那么每一列的答案中取最大的，就是最终的答案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显然，这个问题的时间复杂度瓶颈为求解左右能…"/>
          <p:cNvSpPr txBox="1"/>
          <p:nvPr/>
        </p:nvSpPr>
        <p:spPr>
          <a:xfrm>
            <a:off x="1771650" y="3629701"/>
            <a:ext cx="20840701" cy="437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6800"/>
            </a:pPr>
            <a:r>
              <a:t>         显然，这个问题的时间复杂度瓶颈为求解左右能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走的列数，这很显然能用我们提到的单调栈来解决，那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么最后总的时间复杂度就是O(n)，n为列的数量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5788" y="1130885"/>
            <a:ext cx="17699802" cy="1099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402" y="2055304"/>
            <a:ext cx="21164026" cy="9209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邻接表：其实就是很多个单链表拼接在一起…"/>
          <p:cNvSpPr txBox="1"/>
          <p:nvPr/>
        </p:nvSpPr>
        <p:spPr>
          <a:xfrm>
            <a:off x="2735464" y="1611551"/>
            <a:ext cx="11696701" cy="212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邻接表：其实就是很多个单链表拼接在一起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长这样-&gt;</a:t>
            </a:r>
          </a:p>
        </p:txBody>
      </p:sp>
      <p:sp>
        <p:nvSpPr>
          <p:cNvPr id="222" name="正方形"/>
          <p:cNvSpPr/>
          <p:nvPr/>
        </p:nvSpPr>
        <p:spPr>
          <a:xfrm>
            <a:off x="6089166" y="398676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3" name="正方形"/>
          <p:cNvSpPr/>
          <p:nvPr/>
        </p:nvSpPr>
        <p:spPr>
          <a:xfrm>
            <a:off x="9360093" y="398676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4" name="正方形"/>
          <p:cNvSpPr/>
          <p:nvPr/>
        </p:nvSpPr>
        <p:spPr>
          <a:xfrm>
            <a:off x="6089166" y="5425800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5" name="正方形"/>
          <p:cNvSpPr/>
          <p:nvPr/>
        </p:nvSpPr>
        <p:spPr>
          <a:xfrm>
            <a:off x="6089166" y="6864833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6" name="正方形"/>
          <p:cNvSpPr/>
          <p:nvPr/>
        </p:nvSpPr>
        <p:spPr>
          <a:xfrm>
            <a:off x="6089166" y="830386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7" name="正方形"/>
          <p:cNvSpPr/>
          <p:nvPr/>
        </p:nvSpPr>
        <p:spPr>
          <a:xfrm>
            <a:off x="12206956" y="398676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8" name="正方形"/>
          <p:cNvSpPr/>
          <p:nvPr/>
        </p:nvSpPr>
        <p:spPr>
          <a:xfrm>
            <a:off x="9360093" y="6864833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9" name="正方形"/>
          <p:cNvSpPr/>
          <p:nvPr/>
        </p:nvSpPr>
        <p:spPr>
          <a:xfrm>
            <a:off x="9360093" y="830386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0" name="正方形"/>
          <p:cNvSpPr/>
          <p:nvPr/>
        </p:nvSpPr>
        <p:spPr>
          <a:xfrm>
            <a:off x="12206956" y="830386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1" name="正方形"/>
          <p:cNvSpPr/>
          <p:nvPr/>
        </p:nvSpPr>
        <p:spPr>
          <a:xfrm>
            <a:off x="15053819" y="830386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2" name="箭头"/>
          <p:cNvSpPr/>
          <p:nvPr/>
        </p:nvSpPr>
        <p:spPr>
          <a:xfrm>
            <a:off x="7724630" y="83038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3" name="箭头"/>
          <p:cNvSpPr/>
          <p:nvPr/>
        </p:nvSpPr>
        <p:spPr>
          <a:xfrm>
            <a:off x="10783524" y="83038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4" name="箭头"/>
          <p:cNvSpPr/>
          <p:nvPr/>
        </p:nvSpPr>
        <p:spPr>
          <a:xfrm>
            <a:off x="13630388" y="83038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5" name="箭头"/>
          <p:cNvSpPr/>
          <p:nvPr/>
        </p:nvSpPr>
        <p:spPr>
          <a:xfrm>
            <a:off x="7724630" y="68648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6" name="箭头"/>
          <p:cNvSpPr/>
          <p:nvPr/>
        </p:nvSpPr>
        <p:spPr>
          <a:xfrm>
            <a:off x="7724630" y="40302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7" name="箭头"/>
          <p:cNvSpPr/>
          <p:nvPr/>
        </p:nvSpPr>
        <p:spPr>
          <a:xfrm>
            <a:off x="10783524" y="398676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8" name="一号头节点"/>
          <p:cNvSpPr txBox="1"/>
          <p:nvPr/>
        </p:nvSpPr>
        <p:spPr>
          <a:xfrm>
            <a:off x="2561402" y="4145518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一号头节点</a:t>
            </a:r>
          </a:p>
        </p:txBody>
      </p:sp>
      <p:sp>
        <p:nvSpPr>
          <p:cNvPr id="239" name="二号头节点"/>
          <p:cNvSpPr txBox="1"/>
          <p:nvPr/>
        </p:nvSpPr>
        <p:spPr>
          <a:xfrm>
            <a:off x="2561402" y="5507937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二号头节点</a:t>
            </a:r>
          </a:p>
        </p:txBody>
      </p:sp>
      <p:sp>
        <p:nvSpPr>
          <p:cNvPr id="240" name="三号头节点"/>
          <p:cNvSpPr txBox="1"/>
          <p:nvPr/>
        </p:nvSpPr>
        <p:spPr>
          <a:xfrm>
            <a:off x="2561402" y="7023583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三号头节点</a:t>
            </a:r>
          </a:p>
        </p:txBody>
      </p:sp>
      <p:sp>
        <p:nvSpPr>
          <p:cNvPr id="241" name="四号头节点"/>
          <p:cNvSpPr txBox="1"/>
          <p:nvPr/>
        </p:nvSpPr>
        <p:spPr>
          <a:xfrm>
            <a:off x="2561402" y="8462616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四号头节点</a:t>
            </a:r>
          </a:p>
        </p:txBody>
      </p:sp>
      <p:sp>
        <p:nvSpPr>
          <p:cNvPr id="242" name="数据"/>
          <p:cNvSpPr txBox="1"/>
          <p:nvPr/>
        </p:nvSpPr>
        <p:spPr>
          <a:xfrm>
            <a:off x="9296593" y="4188966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3" name="数据"/>
          <p:cNvSpPr txBox="1"/>
          <p:nvPr/>
        </p:nvSpPr>
        <p:spPr>
          <a:xfrm>
            <a:off x="12175206" y="4188966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4" name="数据"/>
          <p:cNvSpPr txBox="1"/>
          <p:nvPr/>
        </p:nvSpPr>
        <p:spPr>
          <a:xfrm>
            <a:off x="9360093" y="7023583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5" name="数据"/>
          <p:cNvSpPr txBox="1"/>
          <p:nvPr/>
        </p:nvSpPr>
        <p:spPr>
          <a:xfrm>
            <a:off x="9328343" y="8303866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6" name="数据"/>
          <p:cNvSpPr txBox="1"/>
          <p:nvPr/>
        </p:nvSpPr>
        <p:spPr>
          <a:xfrm>
            <a:off x="12175206" y="8462616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7" name="数据"/>
          <p:cNvSpPr txBox="1"/>
          <p:nvPr/>
        </p:nvSpPr>
        <p:spPr>
          <a:xfrm>
            <a:off x="15053819" y="8462616"/>
            <a:ext cx="1333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248" name="线条"/>
          <p:cNvSpPr/>
          <p:nvPr/>
        </p:nvSpPr>
        <p:spPr>
          <a:xfrm>
            <a:off x="11284691" y="4892916"/>
            <a:ext cx="1822625" cy="1260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9" name="指针，用来寻找下一个数据"/>
          <p:cNvSpPr txBox="1"/>
          <p:nvPr/>
        </p:nvSpPr>
        <p:spPr>
          <a:xfrm>
            <a:off x="13373980" y="5885869"/>
            <a:ext cx="7429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指针，用来寻找下一个数据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邻接表在竞赛中的作用是存图，在一个n节点，…"/>
          <p:cNvSpPr txBox="1"/>
          <p:nvPr/>
        </p:nvSpPr>
        <p:spPr>
          <a:xfrm>
            <a:off x="2512666" y="2923562"/>
            <a:ext cx="19977101" cy="588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6800"/>
            </a:pPr>
            <a:r>
              <a:t>       邻接表在竞赛中的作用是存图，在一个n节点，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M条边的图中我们会开n个头节点，每个头节点指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向的数据都表示该点有直接连边的点。而这个过程，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我们一般用数组模拟。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头插法过程"/>
          <p:cNvSpPr txBox="1"/>
          <p:nvPr/>
        </p:nvSpPr>
        <p:spPr>
          <a:xfrm>
            <a:off x="1522452" y="315920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头插法过程</a:t>
            </a:r>
          </a:p>
        </p:txBody>
      </p:sp>
      <p:sp>
        <p:nvSpPr>
          <p:cNvPr id="254" name="head"/>
          <p:cNvSpPr/>
          <p:nvPr/>
        </p:nvSpPr>
        <p:spPr>
          <a:xfrm>
            <a:off x="3239209" y="165112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head</a:t>
            </a:r>
          </a:p>
        </p:txBody>
      </p:sp>
      <p:sp>
        <p:nvSpPr>
          <p:cNvPr id="255" name="new"/>
          <p:cNvSpPr/>
          <p:nvPr/>
        </p:nvSpPr>
        <p:spPr>
          <a:xfrm>
            <a:off x="4975059" y="288025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256" name="1"/>
          <p:cNvSpPr/>
          <p:nvPr/>
        </p:nvSpPr>
        <p:spPr>
          <a:xfrm>
            <a:off x="6927753" y="165112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" name="2"/>
          <p:cNvSpPr/>
          <p:nvPr/>
        </p:nvSpPr>
        <p:spPr>
          <a:xfrm>
            <a:off x="10616297" y="165112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8" name="线条"/>
          <p:cNvSpPr/>
          <p:nvPr/>
        </p:nvSpPr>
        <p:spPr>
          <a:xfrm>
            <a:off x="4353199" y="2203224"/>
            <a:ext cx="2134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线条"/>
          <p:cNvSpPr/>
          <p:nvPr/>
        </p:nvSpPr>
        <p:spPr>
          <a:xfrm>
            <a:off x="8067549" y="2203224"/>
            <a:ext cx="2134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1"/>
          <p:cNvSpPr txBox="1"/>
          <p:nvPr/>
        </p:nvSpPr>
        <p:spPr>
          <a:xfrm>
            <a:off x="1522452" y="2014271"/>
            <a:ext cx="46786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1</a:t>
            </a:r>
          </a:p>
        </p:txBody>
      </p:sp>
      <p:sp>
        <p:nvSpPr>
          <p:cNvPr id="261" name="2"/>
          <p:cNvSpPr txBox="1"/>
          <p:nvPr/>
        </p:nvSpPr>
        <p:spPr>
          <a:xfrm>
            <a:off x="1532122" y="5445592"/>
            <a:ext cx="46786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2</a:t>
            </a:r>
          </a:p>
        </p:txBody>
      </p:sp>
      <p:sp>
        <p:nvSpPr>
          <p:cNvPr id="262" name="3"/>
          <p:cNvSpPr txBox="1"/>
          <p:nvPr/>
        </p:nvSpPr>
        <p:spPr>
          <a:xfrm>
            <a:off x="1595622" y="9623828"/>
            <a:ext cx="46786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3</a:t>
            </a:r>
          </a:p>
        </p:txBody>
      </p:sp>
      <p:sp>
        <p:nvSpPr>
          <p:cNvPr id="263" name="head"/>
          <p:cNvSpPr/>
          <p:nvPr/>
        </p:nvSpPr>
        <p:spPr>
          <a:xfrm>
            <a:off x="3252102" y="5280492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head</a:t>
            </a:r>
          </a:p>
        </p:txBody>
      </p:sp>
      <p:sp>
        <p:nvSpPr>
          <p:cNvPr id="264" name="new"/>
          <p:cNvSpPr/>
          <p:nvPr/>
        </p:nvSpPr>
        <p:spPr>
          <a:xfrm>
            <a:off x="5166366" y="7006306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265" name="1"/>
          <p:cNvSpPr/>
          <p:nvPr/>
        </p:nvSpPr>
        <p:spPr>
          <a:xfrm>
            <a:off x="7308753" y="5280492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6" name="2"/>
          <p:cNvSpPr/>
          <p:nvPr/>
        </p:nvSpPr>
        <p:spPr>
          <a:xfrm>
            <a:off x="10554925" y="5280492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7" name="线条"/>
          <p:cNvSpPr/>
          <p:nvPr/>
        </p:nvSpPr>
        <p:spPr>
          <a:xfrm>
            <a:off x="8253730" y="5915492"/>
            <a:ext cx="2134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线条"/>
          <p:cNvSpPr/>
          <p:nvPr/>
        </p:nvSpPr>
        <p:spPr>
          <a:xfrm flipV="1">
            <a:off x="5233579" y="6337848"/>
            <a:ext cx="1523217" cy="13034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线条"/>
          <p:cNvSpPr/>
          <p:nvPr/>
        </p:nvSpPr>
        <p:spPr>
          <a:xfrm>
            <a:off x="3588962" y="10113816"/>
            <a:ext cx="2129931" cy="7408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head"/>
          <p:cNvSpPr/>
          <p:nvPr/>
        </p:nvSpPr>
        <p:spPr>
          <a:xfrm>
            <a:off x="3315602" y="945872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head</a:t>
            </a:r>
          </a:p>
        </p:txBody>
      </p:sp>
      <p:sp>
        <p:nvSpPr>
          <p:cNvPr id="271" name="new"/>
          <p:cNvSpPr/>
          <p:nvPr/>
        </p:nvSpPr>
        <p:spPr>
          <a:xfrm>
            <a:off x="5752951" y="10912233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272" name="1"/>
          <p:cNvSpPr/>
          <p:nvPr/>
        </p:nvSpPr>
        <p:spPr>
          <a:xfrm>
            <a:off x="7796317" y="9285440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3" name="2"/>
          <p:cNvSpPr/>
          <p:nvPr/>
        </p:nvSpPr>
        <p:spPr>
          <a:xfrm>
            <a:off x="10618425" y="9285440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4" name="线条"/>
          <p:cNvSpPr/>
          <p:nvPr/>
        </p:nvSpPr>
        <p:spPr>
          <a:xfrm flipV="1">
            <a:off x="5993452" y="10287263"/>
            <a:ext cx="1536096" cy="12599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5" name="线条"/>
          <p:cNvSpPr/>
          <p:nvPr/>
        </p:nvSpPr>
        <p:spPr>
          <a:xfrm>
            <a:off x="4441409" y="5915492"/>
            <a:ext cx="2134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6" name="线条"/>
          <p:cNvSpPr/>
          <p:nvPr/>
        </p:nvSpPr>
        <p:spPr>
          <a:xfrm>
            <a:off x="8122410" y="9920440"/>
            <a:ext cx="21343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这样一个数据就插入完成啦！"/>
          <p:cNvSpPr txBox="1"/>
          <p:nvPr/>
        </p:nvSpPr>
        <p:spPr>
          <a:xfrm>
            <a:off x="11102765" y="3446760"/>
            <a:ext cx="1134110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6800"/>
            </a:lvl1pPr>
          </a:lstStyle>
          <a:p>
            <a:pPr/>
            <a:r>
              <a:t>这样一个数据就插入完成啦！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8"/>
      <p:bldP build="whole" bldLvl="1" animBg="1" rev="0" advAuto="0" spid="273" grpId="10"/>
      <p:bldP build="whole" bldLvl="1" animBg="1" rev="0" advAuto="0" spid="261" grpId="6"/>
      <p:bldP build="whole" bldLvl="1" animBg="1" rev="0" advAuto="0" spid="263" grpId="2"/>
      <p:bldP build="whole" bldLvl="1" animBg="1" rev="0" advAuto="0" spid="266" grpId="1"/>
      <p:bldP build="whole" bldLvl="1" animBg="1" rev="0" advAuto="0" spid="269" grpId="14"/>
      <p:bldP build="whole" bldLvl="1" animBg="1" rev="0" advAuto="0" spid="271" grpId="15"/>
      <p:bldP build="whole" bldLvl="1" animBg="1" rev="0" advAuto="0" spid="270" grpId="11"/>
      <p:bldP build="whole" bldLvl="1" animBg="1" rev="0" advAuto="0" spid="276" grpId="12"/>
      <p:bldP build="whole" bldLvl="1" animBg="1" rev="0" advAuto="0" spid="268" grpId="7"/>
      <p:bldP build="whole" bldLvl="1" animBg="1" rev="0" advAuto="0" spid="265" grpId="3"/>
      <p:bldP build="whole" bldLvl="1" animBg="1" rev="0" advAuto="0" spid="267" grpId="5"/>
      <p:bldP build="whole" bldLvl="1" animBg="1" rev="0" advAuto="0" spid="272" grpId="9"/>
      <p:bldP build="whole" bldLvl="1" animBg="1" rev="0" advAuto="0" spid="262" grpId="13"/>
      <p:bldP build="whole" bldLvl="1" animBg="1" rev="0" advAuto="0" spid="275" grpId="4"/>
      <p:bldP build="whole" bldLvl="1" animBg="1" rev="0" advAuto="0" spid="274" grpId="16"/>
      <p:bldP build="whole" bldLvl="1" animBg="1" rev="0" advAuto="0" spid="277" grpId="17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1998" y="843099"/>
            <a:ext cx="15713471" cy="1246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T表 (参考Pecco的文章）"/>
          <p:cNvSpPr txBox="1"/>
          <p:nvPr/>
        </p:nvSpPr>
        <p:spPr>
          <a:xfrm>
            <a:off x="9019811" y="951635"/>
            <a:ext cx="7037528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ST表 (参考Pecco的文章）</a:t>
            </a:r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7451" y="2358879"/>
            <a:ext cx="11329098" cy="9475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8000" y="1171397"/>
            <a:ext cx="19332375" cy="393247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我们用一个二维数组F[i][j]表示从数组下标i开始的，区间长度为2^j 次方…"/>
          <p:cNvSpPr txBox="1"/>
          <p:nvPr/>
        </p:nvSpPr>
        <p:spPr>
          <a:xfrm>
            <a:off x="2220701" y="5080043"/>
            <a:ext cx="19206973" cy="672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我们用一个二维数组F[i][j]表示从数组下标i开始的，区间长度为2^j 次方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的区间的最大值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比如对于一个数组   1 3 2 4 5 7 4 3 2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f[1][0] = 1,      f[2][0] = 3,      f[3][0] = 2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f[1][1] = 3,      f[2][1] = 3,       f[3][1] = 4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f[1][3] = 7;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竞赛中最重要的东西就是数据结构和数学了，当大家学得更加深入会发现…"/>
          <p:cNvSpPr txBox="1"/>
          <p:nvPr/>
        </p:nvSpPr>
        <p:spPr>
          <a:xfrm>
            <a:off x="2215601" y="5052542"/>
            <a:ext cx="19621501" cy="212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竞赛中最重要的东西就是数据结构和数学了，当大家学得更加深入会发现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                                          数据结构和算法密不可分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😭：我发现到F数组所表示的区间长度都是2的整次幂，这并不能表示所有…"/>
          <p:cNvSpPr txBox="1"/>
          <p:nvPr/>
        </p:nvSpPr>
        <p:spPr>
          <a:xfrm>
            <a:off x="1943293" y="2148245"/>
            <a:ext cx="19756832" cy="213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😭：我发现到F数组所表示的区间长度都是2的整次幂，这并不能表示所有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的区间啊！ 比如 求区间 1 ～ 6 的最大值，F数组中并没有一个对应的区间</a:t>
            </a:r>
          </a:p>
        </p:txBody>
      </p:sp>
      <p:sp>
        <p:nvSpPr>
          <p:cNvPr id="288" name="😊：应为F数组的大小都是2的整次幂，那么对于任意一个区间，我们都可以用…"/>
          <p:cNvSpPr txBox="1"/>
          <p:nvPr/>
        </p:nvSpPr>
        <p:spPr>
          <a:xfrm>
            <a:off x="2017559" y="5342332"/>
            <a:ext cx="21785581" cy="446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😊：应为F数组的大小都是2的整次幂，那么对于任意一个区间，我们都可以用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两个区间将其覆盖，那么我们只要取这两个区间的最大值就好了，比如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你刚才问的1～6 我们可以表示为max(F[1][2], f[2][2]) ， 其中F[1][2] 区间为 1 ～ 4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而F[2][2]区间为 3 ～ 6， 那么两个区间的并集就是1 ～ 6啦！！！！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8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以二的整次幂作为区间长度有一个好处，我们可以用倍增的思想来…"/>
          <p:cNvSpPr txBox="1"/>
          <p:nvPr/>
        </p:nvSpPr>
        <p:spPr>
          <a:xfrm>
            <a:off x="2020975" y="2478726"/>
            <a:ext cx="20342049" cy="68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       以二的整次幂作为区间长度有一个好处，我们可以用倍增的思想来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预处理出F数组，最开始，我们知道所有区间长度为2^0的F的值就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是该数组对应下标的元素，那么每个区间长度为2^1的F的值，只需要用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两个2^0大小的就可以得到，对于任意2^k都是如此，而我们的区间长度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在2的整次幂表示下只有log次，那么我们的预处理时间复杂度就是O(nlogn)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的，每次查询任意区间最值是O（1）的；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7550" y="1445156"/>
            <a:ext cx="20206356" cy="983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来看一道模版题：https://ac.nowcoder.com/acm/problem/50449"/>
          <p:cNvSpPr txBox="1"/>
          <p:nvPr/>
        </p:nvSpPr>
        <p:spPr>
          <a:xfrm>
            <a:off x="3403857" y="3625211"/>
            <a:ext cx="17976191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来看一道模版题：</a:t>
            </a:r>
            <a:r>
              <a:rPr u="sng">
                <a:hlinkClick r:id="rId2" invalidUrl="" action="" tgtFrame="" tooltip="" history="1" highlightClick="0" endSnd="0"/>
              </a:rPr>
              <a:t>https://ac.nowcoder.com/acm/problem/50449</a:t>
            </a:r>
          </a:p>
        </p:txBody>
      </p:sp>
      <p:sp>
        <p:nvSpPr>
          <p:cNvPr id="295" name="题目大意就是给定一个数组，m次询问，每次问l，r的区间最大值…"/>
          <p:cNvSpPr txBox="1"/>
          <p:nvPr/>
        </p:nvSpPr>
        <p:spPr>
          <a:xfrm>
            <a:off x="3449573" y="5415948"/>
            <a:ext cx="17484853" cy="213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题目大意就是给定一个数组，m次询问，每次问l，r的区间最大值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数据范围较大，暴力必然超时，我们考虑使用ST表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5709" y="348995"/>
            <a:ext cx="14525129" cy="13018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了解即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了解即可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树状数组：维护前缀/后缀 的信息：前缀和，前缀最值 。。。…"/>
          <p:cNvSpPr txBox="1"/>
          <p:nvPr/>
        </p:nvSpPr>
        <p:spPr>
          <a:xfrm>
            <a:off x="1678116" y="868891"/>
            <a:ext cx="16494253" cy="212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树状数组：维护前缀/后缀 的信息：前缀和，前缀最值 。。。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（前缀就是从数组开头往后的一段区间，后缀类同）</a:t>
            </a:r>
          </a:p>
        </p:txBody>
      </p:sp>
      <p:sp>
        <p:nvSpPr>
          <p:cNvPr id="302" name="支持logn的修改和logn的查询（修改某个数的大小，查询前缀和，前缀最值。。)"/>
          <p:cNvSpPr txBox="1"/>
          <p:nvPr/>
        </p:nvSpPr>
        <p:spPr>
          <a:xfrm>
            <a:off x="1101612" y="3452697"/>
            <a:ext cx="21725840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支持logn的修改和logn的查询（修改某个数的大小，查询前缀和，前缀最值。。)</a:t>
            </a:r>
          </a:p>
        </p:txBody>
      </p:sp>
      <p:pic>
        <p:nvPicPr>
          <p:cNvPr id="3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0858" y="4326804"/>
            <a:ext cx="17108191" cy="887316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长这样："/>
          <p:cNvSpPr txBox="1"/>
          <p:nvPr/>
        </p:nvSpPr>
        <p:spPr>
          <a:xfrm>
            <a:off x="2661197" y="7148391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长这样：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"/>
      <p:bldP build="whole" bldLvl="1" animBg="1" rev="0" advAuto="0" spid="303" grpId="3"/>
      <p:bldP build="whole" bldLvl="1" animBg="1" rev="0" advAuto="0" spid="302" grpId="2"/>
      <p:bldP build="whole" bldLvl="1" animBg="1" rev="0" advAuto="0" spid="304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模版题1:https://www.luogu.com.cn/problem/P3374"/>
          <p:cNvSpPr txBox="1"/>
          <p:nvPr/>
        </p:nvSpPr>
        <p:spPr>
          <a:xfrm>
            <a:off x="3255325" y="1025901"/>
            <a:ext cx="14433805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模版题1:</a:t>
            </a:r>
            <a:r>
              <a:rPr u="sng">
                <a:hlinkClick r:id="rId2" invalidUrl="" action="" tgtFrame="" tooltip="" history="1" highlightClick="0" endSnd="0"/>
              </a:rPr>
              <a:t>https://www.luogu.com.cn/problem/P3374</a:t>
            </a:r>
          </a:p>
        </p:txBody>
      </p:sp>
      <p:pic>
        <p:nvPicPr>
          <p:cNvPr id="3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0282" y="2154068"/>
            <a:ext cx="16764532" cy="514780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我们知道树状数组可以得到前缀和，…"/>
          <p:cNvSpPr txBox="1"/>
          <p:nvPr/>
        </p:nvSpPr>
        <p:spPr>
          <a:xfrm>
            <a:off x="3379102" y="7998426"/>
            <a:ext cx="15855392" cy="212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我们知道树状数组可以得到前缀和，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对于一个区间l~r, 他的和其实就是r前缀和减去(l-1)的前缀和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1317" y="462002"/>
            <a:ext cx="11752780" cy="12453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线段树：故名思义，每个节点都维护了一个线段"/>
          <p:cNvSpPr txBox="1"/>
          <p:nvPr/>
        </p:nvSpPr>
        <p:spPr>
          <a:xfrm>
            <a:off x="2265112" y="563473"/>
            <a:ext cx="12915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线段树：故名思义，每个节点都维护了一个线段</a:t>
            </a:r>
          </a:p>
        </p:txBody>
      </p:sp>
      <p:sp>
        <p:nvSpPr>
          <p:cNvPr id="313" name="用法很多，可以解决各种区间问题，区间修改，且时间复杂度一般都是logn…"/>
          <p:cNvSpPr txBox="1"/>
          <p:nvPr/>
        </p:nvSpPr>
        <p:spPr>
          <a:xfrm>
            <a:off x="2240357" y="1653138"/>
            <a:ext cx="20277430" cy="213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用法很多，可以解决各种区间问题，区间修改，且时间复杂度一般都是logn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如区间和，区间乘，区间加，区间max/min。。。。。。。。</a:t>
            </a:r>
          </a:p>
        </p:txBody>
      </p:sp>
      <p:pic>
        <p:nvPicPr>
          <p:cNvPr id="3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5463" y="4230067"/>
            <a:ext cx="12915901" cy="8670815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长这样："/>
          <p:cNvSpPr txBox="1"/>
          <p:nvPr/>
        </p:nvSpPr>
        <p:spPr>
          <a:xfrm>
            <a:off x="4592113" y="7024614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长这样：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2"/>
      <p:bldP build="whole" bldLvl="1" animBg="1" rev="0" advAuto="0" spid="3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本节课会讲解一些竞赛常用的数据结构…"/>
          <p:cNvSpPr txBox="1"/>
          <p:nvPr/>
        </p:nvSpPr>
        <p:spPr>
          <a:xfrm>
            <a:off x="4578350" y="994097"/>
            <a:ext cx="15227300" cy="1068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7000"/>
            </a:pPr>
            <a:r>
              <a:t>本节课会讲解一些竞赛常用的数据结构</a:t>
            </a:r>
          </a:p>
          <a:p>
            <a:pPr algn="l" defTabSz="2438400">
              <a:spcBef>
                <a:spcPts val="2400"/>
              </a:spcBef>
              <a:defRPr sz="7000"/>
            </a:pPr>
            <a:r>
              <a:t>要求掌握的有：</a:t>
            </a:r>
          </a:p>
          <a:p>
            <a:pPr algn="l" defTabSz="2438400">
              <a:spcBef>
                <a:spcPts val="2400"/>
              </a:spcBef>
              <a:defRPr sz="7000"/>
            </a:pPr>
            <a:r>
              <a:t>           单调栈，邻接表，ST表</a:t>
            </a:r>
          </a:p>
          <a:p>
            <a:pPr algn="l" defTabSz="2438400">
              <a:spcBef>
                <a:spcPts val="2400"/>
              </a:spcBef>
              <a:defRPr sz="7000"/>
            </a:pPr>
            <a:r>
              <a:t>要求知道简单用法的有:</a:t>
            </a:r>
          </a:p>
          <a:p>
            <a:pPr algn="l" defTabSz="2438400">
              <a:spcBef>
                <a:spcPts val="2400"/>
              </a:spcBef>
              <a:defRPr sz="7000"/>
            </a:pPr>
            <a:r>
              <a:t>           线段树，树状数组，堆</a:t>
            </a:r>
          </a:p>
          <a:p>
            <a:pPr algn="l" defTabSz="2438400">
              <a:spcBef>
                <a:spcPts val="2400"/>
              </a:spcBef>
              <a:defRPr sz="7000"/>
            </a:pPr>
            <a:r>
              <a:t>扩展：</a:t>
            </a:r>
          </a:p>
          <a:p>
            <a:pPr lvl="6" algn="l" defTabSz="2438400">
              <a:spcBef>
                <a:spcPts val="2400"/>
              </a:spcBef>
              <a:defRPr sz="7000"/>
            </a:pPr>
            <a:r>
              <a:t>set,   priority_queue,  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模版题：https://www.luogu.com.cn/problem/P3372"/>
          <p:cNvSpPr txBox="1"/>
          <p:nvPr/>
        </p:nvSpPr>
        <p:spPr>
          <a:xfrm>
            <a:off x="4245372" y="2065625"/>
            <a:ext cx="14506957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模版题：</a:t>
            </a:r>
            <a:r>
              <a:rPr u="sng">
                <a:hlinkClick r:id="rId2" invalidUrl="" action="" tgtFrame="" tooltip="" history="1" highlightClick="0" endSnd="0"/>
              </a:rPr>
              <a:t>https://www.luogu.com.cn/problem/P3372</a:t>
            </a:r>
          </a:p>
        </p:txBody>
      </p:sp>
      <p:pic>
        <p:nvPicPr>
          <p:cNvPr id="3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6552" y="3553066"/>
            <a:ext cx="18820989" cy="5196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6416" y="336215"/>
            <a:ext cx="18143538" cy="12342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0051" y="852588"/>
            <a:ext cx="13770373" cy="1201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1061" y="1867613"/>
            <a:ext cx="17851788" cy="9980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堆：没啥好讲的了，logn插入和去除堆头，堆头就是最小/最大的元素"/>
          <p:cNvSpPr txBox="1"/>
          <p:nvPr/>
        </p:nvSpPr>
        <p:spPr>
          <a:xfrm>
            <a:off x="2611687" y="1644784"/>
            <a:ext cx="18674182" cy="96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堆：没啥好讲的了，logn插入和去除堆头，堆头就是最小/最大的元素</a:t>
            </a:r>
          </a:p>
        </p:txBody>
      </p:sp>
      <p:sp>
        <p:nvSpPr>
          <p:cNvPr id="327" name="在竞赛当中，我们一般用c++/java/python提供的priorityqueue，也就是…"/>
          <p:cNvSpPr txBox="1"/>
          <p:nvPr/>
        </p:nvSpPr>
        <p:spPr>
          <a:xfrm>
            <a:off x="2440381" y="4599022"/>
            <a:ext cx="19503238" cy="2139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在竞赛当中，我们一般用c++/java/python提供的priorityqueue，也就是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优先队列来替代堆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模版题：https://www.luogu.com.cn/problem/P3378"/>
          <p:cNvSpPr txBox="1"/>
          <p:nvPr/>
        </p:nvSpPr>
        <p:spPr>
          <a:xfrm>
            <a:off x="4517847" y="2412199"/>
            <a:ext cx="14506957" cy="96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模版题：</a:t>
            </a:r>
            <a:r>
              <a:rPr u="sng">
                <a:hlinkClick r:id="rId2" invalidUrl="" action="" tgtFrame="" tooltip="" history="1" highlightClick="0" endSnd="0"/>
              </a:rPr>
              <a:t>https://www.luogu.com.cn/problem/P3378</a:t>
            </a:r>
          </a:p>
        </p:txBody>
      </p:sp>
      <p:pic>
        <p:nvPicPr>
          <p:cNvPr id="3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0740" y="4276111"/>
            <a:ext cx="18307939" cy="516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130" y="1758773"/>
            <a:ext cx="18300360" cy="1019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et：集合，底层是红黑树， 有不少奇妙的技巧，妙用…"/>
          <p:cNvSpPr txBox="1"/>
          <p:nvPr/>
        </p:nvSpPr>
        <p:spPr>
          <a:xfrm>
            <a:off x="1968048" y="877676"/>
            <a:ext cx="19175274" cy="4482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Set：集合，底层是红黑树， 有不少奇妙的技巧，妙用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一般有set，multiset，一个不允许重复元素，一个允许，支持二分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也就是lower_bound, upper_bound，可以类似堆一样取最小/最大元素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也就是set.begin()</a:t>
            </a:r>
          </a:p>
        </p:txBody>
      </p:sp>
      <p:sp>
        <p:nvSpPr>
          <p:cNvPr id="335" name="priority_queue：用来替代堆"/>
          <p:cNvSpPr txBox="1"/>
          <p:nvPr/>
        </p:nvSpPr>
        <p:spPr>
          <a:xfrm>
            <a:off x="1918538" y="6373826"/>
            <a:ext cx="7863536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priority_queue：用来替代堆</a:t>
            </a:r>
          </a:p>
        </p:txBody>
      </p:sp>
      <p:sp>
        <p:nvSpPr>
          <p:cNvPr id="336" name="Map：map的底层是红黑树，unordered_map也就是哈希表，…"/>
          <p:cNvSpPr txBox="1"/>
          <p:nvPr/>
        </p:nvSpPr>
        <p:spPr>
          <a:xfrm>
            <a:off x="1992804" y="8355333"/>
            <a:ext cx="16899027" cy="213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Map：map的底层是红黑树，unordered_map也就是哈希表，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底层是拉链法+红黑树，可以存储建值对 &lt;key, value&gt;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最后的最后给大家讲一讲二分（主要是考核很可能会考）"/>
          <p:cNvSpPr txBox="1"/>
          <p:nvPr/>
        </p:nvSpPr>
        <p:spPr>
          <a:xfrm>
            <a:off x="1893782" y="885293"/>
            <a:ext cx="15354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最后的最后给大家讲一讲二分（主要是考核很可能会考）</a:t>
            </a:r>
          </a:p>
        </p:txBody>
      </p:sp>
      <p:sp>
        <p:nvSpPr>
          <p:cNvPr id="339" name="一般的二分板子，在之前的ppt和大家讲过了，就是l，r指针可以logn次确定…"/>
          <p:cNvSpPr txBox="1"/>
          <p:nvPr/>
        </p:nvSpPr>
        <p:spPr>
          <a:xfrm>
            <a:off x="1670810" y="2173000"/>
            <a:ext cx="20398741" cy="213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一般的二分板子，在之前的ppt和大家讲过了，就是l，r指针可以logn次确定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答案区间，大家一定要去看第一个ppt的那个二分答案，check的思想</a:t>
            </a:r>
          </a:p>
        </p:txBody>
      </p:sp>
      <p:sp>
        <p:nvSpPr>
          <p:cNvPr id="340" name="题目：有一堵由n列砖组成的墙，墙外洪水每秒一米的高度上涨，你每…"/>
          <p:cNvSpPr txBox="1"/>
          <p:nvPr/>
        </p:nvSpPr>
        <p:spPr>
          <a:xfrm>
            <a:off x="1893782" y="5210202"/>
            <a:ext cx="19161863" cy="3295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题目：有一堵由n列砖组成的墙，墙外洪水每秒一米的高度上涨，你每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秒可以让某一列砖的高度+1，洪水高度高于高度最小的列，水就会进来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游戏结束，问最多能坚持多少秒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2"/>
      <p:bldP build="whole" bldLvl="1" animBg="1" rev="0" advAuto="0" spid="33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2590" y="1863418"/>
            <a:ext cx="13680150" cy="1058509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这份代码没有验证，不保证不存在某些细小bug喔！"/>
          <p:cNvSpPr txBox="1"/>
          <p:nvPr/>
        </p:nvSpPr>
        <p:spPr>
          <a:xfrm>
            <a:off x="3106793" y="555550"/>
            <a:ext cx="14043661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这份代码没有验证，不保证不存在某些细小bug喔！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大家应该都知道栈就是一种先进后出的数据结构"/>
          <p:cNvSpPr txBox="1"/>
          <p:nvPr/>
        </p:nvSpPr>
        <p:spPr>
          <a:xfrm>
            <a:off x="4889177" y="1999283"/>
            <a:ext cx="12915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400">
              <a:spcBef>
                <a:spcPts val="2400"/>
              </a:spcBef>
              <a:defRPr sz="4800"/>
            </a:lvl1pPr>
          </a:lstStyle>
          <a:p>
            <a:pPr/>
            <a:r>
              <a:t>大家应该都知道栈就是一种先进后出的数据结构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1432" y="3651894"/>
            <a:ext cx="8911243" cy="84395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每次只能从栈顶放入…"/>
          <p:cNvSpPr txBox="1"/>
          <p:nvPr/>
        </p:nvSpPr>
        <p:spPr>
          <a:xfrm>
            <a:off x="13256479" y="5060466"/>
            <a:ext cx="5600701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每次只能从栈顶放入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也只能弹出栈顶元素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176" y="1027378"/>
            <a:ext cx="20452010" cy="357988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我们知道栈是先入后出，也就是说对于单调递增栈，每次插…"/>
          <p:cNvSpPr txBox="1"/>
          <p:nvPr/>
        </p:nvSpPr>
        <p:spPr>
          <a:xfrm>
            <a:off x="1519518" y="4869145"/>
            <a:ext cx="22031326" cy="664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5900"/>
            </a:pPr>
            <a:r>
              <a:t>         我们知道栈是先入后出，也就是说对于单调递增栈，每次插</a:t>
            </a:r>
          </a:p>
          <a:p>
            <a:pPr algn="l" defTabSz="2438400">
              <a:spcBef>
                <a:spcPts val="2400"/>
              </a:spcBef>
              <a:defRPr sz="5900"/>
            </a:pPr>
            <a:r>
              <a:t>入元素，我们都会将所有原本大于该元素的栈顶元素弹出，这样才</a:t>
            </a:r>
          </a:p>
          <a:p>
            <a:pPr algn="l" defTabSz="2438400">
              <a:spcBef>
                <a:spcPts val="2400"/>
              </a:spcBef>
              <a:defRPr sz="5900"/>
            </a:pPr>
            <a:r>
              <a:t>能保证栈的单调，递减栈类似。</a:t>
            </a:r>
          </a:p>
          <a:p>
            <a:pPr algn="l" defTabSz="2438400">
              <a:spcBef>
                <a:spcPts val="2400"/>
              </a:spcBef>
              <a:defRPr sz="5900"/>
            </a:pPr>
            <a:r>
              <a:t>         那么在这个过程中，我们可以发现，对于每个被弹出的元素，</a:t>
            </a:r>
          </a:p>
          <a:p>
            <a:pPr algn="l" defTabSz="2438400">
              <a:spcBef>
                <a:spcPts val="2400"/>
              </a:spcBef>
              <a:defRPr sz="5900"/>
            </a:pPr>
            <a:r>
              <a:t>当前元素就是他的 左边/右边 第一个比他 大/小 的元素。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从而我们可以推断单调栈的一个简单作用：…"/>
          <p:cNvSpPr txBox="1"/>
          <p:nvPr/>
        </p:nvSpPr>
        <p:spPr>
          <a:xfrm>
            <a:off x="2816166" y="3530680"/>
            <a:ext cx="20107504" cy="437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6800"/>
            </a:pPr>
            <a:r>
              <a:t>从而我们可以推断单调栈的一个简单作用：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O(n)的时间复杂度求出一个数组中所有元素往 右/左  </a:t>
            </a:r>
          </a:p>
          <a:p>
            <a:pPr algn="l" defTabSz="2438400">
              <a:spcBef>
                <a:spcPts val="2400"/>
              </a:spcBef>
              <a:defRPr sz="6800"/>
            </a:pPr>
            <a:r>
              <a:t>走的第一个 大于/小于  它的元素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来看一道模版题：https://www.luogu.com.cn/problem/P5788"/>
          <p:cNvSpPr txBox="1"/>
          <p:nvPr/>
        </p:nvSpPr>
        <p:spPr>
          <a:xfrm>
            <a:off x="2976662" y="2387444"/>
            <a:ext cx="16945357" cy="96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来看一道模版题：</a:t>
            </a:r>
            <a:r>
              <a:rPr u="sng">
                <a:hlinkClick r:id="rId2" invalidUrl="" action="" tgtFrame="" tooltip="" history="1" highlightClick="0" endSnd="0"/>
              </a:rPr>
              <a:t>https://www.luogu.com.cn/problem/P5788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7133" y="4877750"/>
            <a:ext cx="20621905" cy="396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4904" y="1111856"/>
            <a:ext cx="14088620" cy="11492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本体略微卡常，…"/>
          <p:cNvSpPr txBox="1"/>
          <p:nvPr/>
        </p:nvSpPr>
        <p:spPr>
          <a:xfrm>
            <a:off x="1349165" y="3474428"/>
            <a:ext cx="6472429" cy="443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4800"/>
            </a:pPr>
            <a:r>
              <a:t>本体略微卡常，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像我一样使用STL做栈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可能需要开O2优化才能</a:t>
            </a:r>
          </a:p>
          <a:p>
            <a:pPr algn="l" defTabSz="2438400">
              <a:spcBef>
                <a:spcPts val="2400"/>
              </a:spcBef>
              <a:defRPr sz="4800"/>
            </a:pPr>
            <a:r>
              <a:t>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给出一个矩形统计图，它的每个矩形的宽度都为1，…"/>
          <p:cNvSpPr txBox="1"/>
          <p:nvPr/>
        </p:nvSpPr>
        <p:spPr>
          <a:xfrm>
            <a:off x="1562164" y="898902"/>
            <a:ext cx="22402801" cy="273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400">
              <a:spcBef>
                <a:spcPts val="2400"/>
              </a:spcBef>
              <a:defRPr sz="6500"/>
            </a:pPr>
            <a:r>
              <a:t>给出一个矩形统计图，它的每个矩形的宽度都为1，</a:t>
            </a:r>
          </a:p>
          <a:p>
            <a:pPr algn="l" defTabSz="2438400">
              <a:spcBef>
                <a:spcPts val="2400"/>
              </a:spcBef>
              <a:defRPr sz="6500"/>
            </a:pPr>
            <a:r>
              <a:t>高度是题目所给。要你求出这个矩形图中最大面积的长方形。</a:t>
            </a:r>
          </a:p>
        </p:txBody>
      </p:sp>
      <p:sp>
        <p:nvSpPr>
          <p:cNvPr id="173" name="正方形"/>
          <p:cNvSpPr/>
          <p:nvPr/>
        </p:nvSpPr>
        <p:spPr>
          <a:xfrm>
            <a:off x="7998679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4" name="正方形"/>
          <p:cNvSpPr/>
          <p:nvPr/>
        </p:nvSpPr>
        <p:spPr>
          <a:xfrm>
            <a:off x="7998679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5" name="正方形"/>
          <p:cNvSpPr/>
          <p:nvPr/>
        </p:nvSpPr>
        <p:spPr>
          <a:xfrm>
            <a:off x="7998679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6" name="正方形"/>
          <p:cNvSpPr/>
          <p:nvPr/>
        </p:nvSpPr>
        <p:spPr>
          <a:xfrm>
            <a:off x="6622050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7" name="正方形"/>
          <p:cNvSpPr/>
          <p:nvPr/>
        </p:nvSpPr>
        <p:spPr>
          <a:xfrm>
            <a:off x="6622050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8" name="正方形"/>
          <p:cNvSpPr/>
          <p:nvPr/>
        </p:nvSpPr>
        <p:spPr>
          <a:xfrm>
            <a:off x="6622050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9" name="正方形"/>
          <p:cNvSpPr/>
          <p:nvPr/>
        </p:nvSpPr>
        <p:spPr>
          <a:xfrm>
            <a:off x="6622050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0" name="正方形"/>
          <p:cNvSpPr/>
          <p:nvPr/>
        </p:nvSpPr>
        <p:spPr>
          <a:xfrm>
            <a:off x="5245422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1" name="正方形"/>
          <p:cNvSpPr/>
          <p:nvPr/>
        </p:nvSpPr>
        <p:spPr>
          <a:xfrm>
            <a:off x="5245422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2" name="正方形"/>
          <p:cNvSpPr/>
          <p:nvPr/>
        </p:nvSpPr>
        <p:spPr>
          <a:xfrm>
            <a:off x="3868794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3" name="正方形"/>
          <p:cNvSpPr/>
          <p:nvPr/>
        </p:nvSpPr>
        <p:spPr>
          <a:xfrm>
            <a:off x="3868794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4" name="正方形"/>
          <p:cNvSpPr/>
          <p:nvPr/>
        </p:nvSpPr>
        <p:spPr>
          <a:xfrm>
            <a:off x="3868794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5" name="正方形"/>
          <p:cNvSpPr/>
          <p:nvPr/>
        </p:nvSpPr>
        <p:spPr>
          <a:xfrm>
            <a:off x="9375307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6" name="正方形"/>
          <p:cNvSpPr/>
          <p:nvPr/>
        </p:nvSpPr>
        <p:spPr>
          <a:xfrm>
            <a:off x="9375307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7" name="正方形"/>
          <p:cNvSpPr/>
          <p:nvPr/>
        </p:nvSpPr>
        <p:spPr>
          <a:xfrm>
            <a:off x="10751935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8" name="正方形"/>
          <p:cNvSpPr/>
          <p:nvPr/>
        </p:nvSpPr>
        <p:spPr>
          <a:xfrm>
            <a:off x="10751935" y="39433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9" name="正方形"/>
          <p:cNvSpPr/>
          <p:nvPr/>
        </p:nvSpPr>
        <p:spPr>
          <a:xfrm>
            <a:off x="10751935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0" name="正方形"/>
          <p:cNvSpPr/>
          <p:nvPr/>
        </p:nvSpPr>
        <p:spPr>
          <a:xfrm>
            <a:off x="10751935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1" name="正方形"/>
          <p:cNvSpPr/>
          <p:nvPr/>
        </p:nvSpPr>
        <p:spPr>
          <a:xfrm>
            <a:off x="10751935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2" name="正方形"/>
          <p:cNvSpPr/>
          <p:nvPr/>
        </p:nvSpPr>
        <p:spPr>
          <a:xfrm>
            <a:off x="9375307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3" name="正方形"/>
          <p:cNvSpPr/>
          <p:nvPr/>
        </p:nvSpPr>
        <p:spPr>
          <a:xfrm>
            <a:off x="12128564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4" name="正方形"/>
          <p:cNvSpPr/>
          <p:nvPr/>
        </p:nvSpPr>
        <p:spPr>
          <a:xfrm>
            <a:off x="13505192" y="39433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5" name="正方形"/>
          <p:cNvSpPr/>
          <p:nvPr/>
        </p:nvSpPr>
        <p:spPr>
          <a:xfrm>
            <a:off x="13505192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6" name="正方形"/>
          <p:cNvSpPr/>
          <p:nvPr/>
        </p:nvSpPr>
        <p:spPr>
          <a:xfrm>
            <a:off x="13505192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7" name="正方形"/>
          <p:cNvSpPr/>
          <p:nvPr/>
        </p:nvSpPr>
        <p:spPr>
          <a:xfrm>
            <a:off x="13505192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8" name="正方形"/>
          <p:cNvSpPr/>
          <p:nvPr/>
        </p:nvSpPr>
        <p:spPr>
          <a:xfrm>
            <a:off x="13505192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9" name="正方形"/>
          <p:cNvSpPr/>
          <p:nvPr/>
        </p:nvSpPr>
        <p:spPr>
          <a:xfrm>
            <a:off x="17635078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0" name="正方形"/>
          <p:cNvSpPr/>
          <p:nvPr/>
        </p:nvSpPr>
        <p:spPr>
          <a:xfrm>
            <a:off x="17635078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1" name="正方形"/>
          <p:cNvSpPr/>
          <p:nvPr/>
        </p:nvSpPr>
        <p:spPr>
          <a:xfrm>
            <a:off x="14881821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正方形"/>
          <p:cNvSpPr/>
          <p:nvPr/>
        </p:nvSpPr>
        <p:spPr>
          <a:xfrm>
            <a:off x="14881821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正方形"/>
          <p:cNvSpPr/>
          <p:nvPr/>
        </p:nvSpPr>
        <p:spPr>
          <a:xfrm>
            <a:off x="16258449" y="3943317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4" name="正方形"/>
          <p:cNvSpPr/>
          <p:nvPr/>
        </p:nvSpPr>
        <p:spPr>
          <a:xfrm>
            <a:off x="16258449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5" name="正方形"/>
          <p:cNvSpPr/>
          <p:nvPr/>
        </p:nvSpPr>
        <p:spPr>
          <a:xfrm>
            <a:off x="16258449" y="65243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6" name="正方形"/>
          <p:cNvSpPr/>
          <p:nvPr/>
        </p:nvSpPr>
        <p:spPr>
          <a:xfrm>
            <a:off x="16258449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7" name="正方形"/>
          <p:cNvSpPr/>
          <p:nvPr/>
        </p:nvSpPr>
        <p:spPr>
          <a:xfrm>
            <a:off x="16258449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8" name="正方形"/>
          <p:cNvSpPr/>
          <p:nvPr/>
        </p:nvSpPr>
        <p:spPr>
          <a:xfrm>
            <a:off x="17635078" y="78148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9" name="正方形"/>
          <p:cNvSpPr/>
          <p:nvPr/>
        </p:nvSpPr>
        <p:spPr>
          <a:xfrm>
            <a:off x="17635078" y="9105319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0" name="正方形"/>
          <p:cNvSpPr/>
          <p:nvPr/>
        </p:nvSpPr>
        <p:spPr>
          <a:xfrm>
            <a:off x="9375307" y="5233818"/>
            <a:ext cx="1270001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